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49"/>
  </p:notesMasterIdLst>
  <p:sldIdLst>
    <p:sldId id="256" r:id="rId2"/>
    <p:sldId id="374" r:id="rId3"/>
    <p:sldId id="363" r:id="rId4"/>
    <p:sldId id="526" r:id="rId5"/>
    <p:sldId id="518" r:id="rId6"/>
    <p:sldId id="525" r:id="rId7"/>
    <p:sldId id="564" r:id="rId8"/>
    <p:sldId id="539" r:id="rId9"/>
    <p:sldId id="541" r:id="rId10"/>
    <p:sldId id="543" r:id="rId11"/>
    <p:sldId id="519" r:id="rId12"/>
    <p:sldId id="565" r:id="rId13"/>
    <p:sldId id="566" r:id="rId14"/>
    <p:sldId id="570" r:id="rId15"/>
    <p:sldId id="571" r:id="rId16"/>
    <p:sldId id="567" r:id="rId17"/>
    <p:sldId id="568" r:id="rId18"/>
    <p:sldId id="527" r:id="rId19"/>
    <p:sldId id="528" r:id="rId20"/>
    <p:sldId id="529" r:id="rId21"/>
    <p:sldId id="530" r:id="rId22"/>
    <p:sldId id="572" r:id="rId23"/>
    <p:sldId id="531" r:id="rId24"/>
    <p:sldId id="532" r:id="rId25"/>
    <p:sldId id="533" r:id="rId26"/>
    <p:sldId id="534" r:id="rId27"/>
    <p:sldId id="535" r:id="rId28"/>
    <p:sldId id="520" r:id="rId29"/>
    <p:sldId id="540" r:id="rId30"/>
    <p:sldId id="544" r:id="rId31"/>
    <p:sldId id="546" r:id="rId32"/>
    <p:sldId id="548" r:id="rId33"/>
    <p:sldId id="554" r:id="rId34"/>
    <p:sldId id="555" r:id="rId35"/>
    <p:sldId id="556" r:id="rId36"/>
    <p:sldId id="557" r:id="rId37"/>
    <p:sldId id="558" r:id="rId38"/>
    <p:sldId id="559" r:id="rId39"/>
    <p:sldId id="560" r:id="rId40"/>
    <p:sldId id="561" r:id="rId41"/>
    <p:sldId id="579" r:id="rId42"/>
    <p:sldId id="573" r:id="rId43"/>
    <p:sldId id="574" r:id="rId44"/>
    <p:sldId id="575" r:id="rId45"/>
    <p:sldId id="577" r:id="rId46"/>
    <p:sldId id="578" r:id="rId47"/>
    <p:sldId id="348" r:id="rId48"/>
  </p:sldIdLst>
  <p:sldSz cx="9144000" cy="5143500" type="screen16x9"/>
  <p:notesSz cx="6858000" cy="9144000"/>
  <p:embeddedFontLst>
    <p:embeddedFont>
      <p:font typeface="Nunito" panose="020B0604020202020204" charset="0"/>
      <p:regular r:id="rId50"/>
      <p:bold r:id="rId51"/>
      <p:italic r:id="rId52"/>
      <p:boldItalic r:id="rId53"/>
    </p:embeddedFont>
    <p:embeddedFont>
      <p:font typeface="Karla Regular" panose="020B0604020202020204" charset="0"/>
      <p:bold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Montserrat" panose="000005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7D1900-AC4F-4A15-BEC6-FC9A572E3F83}">
  <a:tblStyle styleId="{7C7D1900-AC4F-4A15-BEC6-FC9A572E3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72" autoAdjust="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99960" y="826618"/>
            <a:ext cx="4287930" cy="3642388"/>
            <a:chOff x="4611450" y="3151300"/>
            <a:chExt cx="667725" cy="567200"/>
          </a:xfrm>
        </p:grpSpPr>
        <p:sp>
          <p:nvSpPr>
            <p:cNvPr id="10" name="Google Shape;10;p2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3080750" y="1003821"/>
            <a:ext cx="5781900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3080750" y="3610150"/>
            <a:ext cx="1591200" cy="47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 flipH="1">
            <a:off x="7641120" y="4577926"/>
            <a:ext cx="1051274" cy="787312"/>
            <a:chOff x="3585475" y="1537675"/>
            <a:chExt cx="649175" cy="486175"/>
          </a:xfrm>
        </p:grpSpPr>
        <p:sp>
          <p:nvSpPr>
            <p:cNvPr id="26" name="Google Shape;26;p2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 flipH="1">
            <a:off x="7937525" y="1510200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 flipH="1">
            <a:off x="8256002" y="1510202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384" name="Google Shape;1384;p26"/>
          <p:cNvGrpSpPr/>
          <p:nvPr/>
        </p:nvGrpSpPr>
        <p:grpSpPr>
          <a:xfrm>
            <a:off x="359957" y="-418499"/>
            <a:ext cx="1051274" cy="787312"/>
            <a:chOff x="3585475" y="1537675"/>
            <a:chExt cx="649175" cy="486175"/>
          </a:xfrm>
        </p:grpSpPr>
        <p:sp>
          <p:nvSpPr>
            <p:cNvPr id="1385" name="Google Shape;1385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26"/>
          <p:cNvGrpSpPr/>
          <p:nvPr/>
        </p:nvGrpSpPr>
        <p:grpSpPr>
          <a:xfrm>
            <a:off x="7633694" y="4775189"/>
            <a:ext cx="1051274" cy="787312"/>
            <a:chOff x="3585475" y="1537675"/>
            <a:chExt cx="649175" cy="486175"/>
          </a:xfrm>
        </p:grpSpPr>
        <p:sp>
          <p:nvSpPr>
            <p:cNvPr id="1406" name="Google Shape;1406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2_3_1">
    <p:bg>
      <p:bgPr>
        <a:solidFill>
          <a:schemeClr val="lt1"/>
        </a:solidFill>
        <a:effectLst/>
      </p:bgPr>
    </p:bg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35"/>
          <p:cNvSpPr/>
          <p:nvPr/>
        </p:nvSpPr>
        <p:spPr>
          <a:xfrm rot="10800000">
            <a:off x="-1633725" y="-1256389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35"/>
          <p:cNvSpPr/>
          <p:nvPr/>
        </p:nvSpPr>
        <p:spPr>
          <a:xfrm rot="10800000">
            <a:off x="8367144" y="4142370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2" name="Google Shape;2022;p35"/>
          <p:cNvGrpSpPr/>
          <p:nvPr/>
        </p:nvGrpSpPr>
        <p:grpSpPr>
          <a:xfrm rot="10800000" flipH="1">
            <a:off x="359957" y="4770143"/>
            <a:ext cx="1051274" cy="787312"/>
            <a:chOff x="3585475" y="1537675"/>
            <a:chExt cx="649175" cy="486175"/>
          </a:xfrm>
        </p:grpSpPr>
        <p:sp>
          <p:nvSpPr>
            <p:cNvPr id="2023" name="Google Shape;2023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35"/>
          <p:cNvGrpSpPr/>
          <p:nvPr/>
        </p:nvGrpSpPr>
        <p:grpSpPr>
          <a:xfrm rot="10800000" flipH="1">
            <a:off x="7633694" y="-423544"/>
            <a:ext cx="1051274" cy="787312"/>
            <a:chOff x="3585475" y="1537675"/>
            <a:chExt cx="649175" cy="486175"/>
          </a:xfrm>
        </p:grpSpPr>
        <p:sp>
          <p:nvSpPr>
            <p:cNvPr id="2044" name="Google Shape;2044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oogle Shape;2065;p36"/>
          <p:cNvGrpSpPr/>
          <p:nvPr/>
        </p:nvGrpSpPr>
        <p:grpSpPr>
          <a:xfrm>
            <a:off x="7230635" y="826618"/>
            <a:ext cx="4287930" cy="3642388"/>
            <a:chOff x="4611450" y="3151300"/>
            <a:chExt cx="667725" cy="567200"/>
          </a:xfrm>
        </p:grpSpPr>
        <p:sp>
          <p:nvSpPr>
            <p:cNvPr id="2066" name="Google Shape;2066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9" name="Google Shape;2079;p36"/>
          <p:cNvGrpSpPr/>
          <p:nvPr/>
        </p:nvGrpSpPr>
        <p:grpSpPr>
          <a:xfrm>
            <a:off x="-2374565" y="826618"/>
            <a:ext cx="4287930" cy="3642388"/>
            <a:chOff x="4611450" y="3151300"/>
            <a:chExt cx="667725" cy="567200"/>
          </a:xfrm>
        </p:grpSpPr>
        <p:sp>
          <p:nvSpPr>
            <p:cNvPr id="2080" name="Google Shape;2080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3" name="Google Shape;2093;p36"/>
          <p:cNvSpPr/>
          <p:nvPr/>
        </p:nvSpPr>
        <p:spPr>
          <a:xfrm flipH="1">
            <a:off x="-969025" y="3816700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36"/>
          <p:cNvSpPr/>
          <p:nvPr/>
        </p:nvSpPr>
        <p:spPr>
          <a:xfrm flipH="1">
            <a:off x="8148019" y="-395873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36"/>
          <p:cNvSpPr/>
          <p:nvPr/>
        </p:nvSpPr>
        <p:spPr>
          <a:xfrm flipH="1">
            <a:off x="7851617" y="623875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" name="Google Shape;2096;p36"/>
          <p:cNvGrpSpPr/>
          <p:nvPr/>
        </p:nvGrpSpPr>
        <p:grpSpPr>
          <a:xfrm>
            <a:off x="514482" y="518776"/>
            <a:ext cx="1051274" cy="787312"/>
            <a:chOff x="3585475" y="1537675"/>
            <a:chExt cx="649175" cy="486175"/>
          </a:xfrm>
        </p:grpSpPr>
        <p:sp>
          <p:nvSpPr>
            <p:cNvPr id="2097" name="Google Shape;2097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7" name="Google Shape;2117;p36"/>
          <p:cNvGrpSpPr/>
          <p:nvPr/>
        </p:nvGrpSpPr>
        <p:grpSpPr>
          <a:xfrm>
            <a:off x="7523332" y="3991726"/>
            <a:ext cx="1051274" cy="787312"/>
            <a:chOff x="3585475" y="1537675"/>
            <a:chExt cx="649175" cy="486175"/>
          </a:xfrm>
        </p:grpSpPr>
        <p:sp>
          <p:nvSpPr>
            <p:cNvPr id="2118" name="Google Shape;2118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37"/>
          <p:cNvGrpSpPr/>
          <p:nvPr/>
        </p:nvGrpSpPr>
        <p:grpSpPr>
          <a:xfrm>
            <a:off x="7799282" y="2074226"/>
            <a:ext cx="1051274" cy="787312"/>
            <a:chOff x="3585475" y="1537675"/>
            <a:chExt cx="649175" cy="486175"/>
          </a:xfrm>
        </p:grpSpPr>
        <p:sp>
          <p:nvSpPr>
            <p:cNvPr id="2140" name="Google Shape;2140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0" name="Google Shape;2160;p37"/>
          <p:cNvGrpSpPr/>
          <p:nvPr/>
        </p:nvGrpSpPr>
        <p:grpSpPr>
          <a:xfrm>
            <a:off x="293445" y="2074226"/>
            <a:ext cx="1051274" cy="787312"/>
            <a:chOff x="3585475" y="1537675"/>
            <a:chExt cx="649175" cy="486175"/>
          </a:xfrm>
        </p:grpSpPr>
        <p:sp>
          <p:nvSpPr>
            <p:cNvPr id="2161" name="Google Shape;2161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1" name="Google Shape;2181;p37"/>
          <p:cNvSpPr/>
          <p:nvPr/>
        </p:nvSpPr>
        <p:spPr>
          <a:xfrm>
            <a:off x="3227875" y="4385403"/>
            <a:ext cx="2688246" cy="2688296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2" name="Google Shape;2182;p37"/>
          <p:cNvGrpSpPr/>
          <p:nvPr/>
        </p:nvGrpSpPr>
        <p:grpSpPr>
          <a:xfrm>
            <a:off x="2399960" y="871118"/>
            <a:ext cx="4287930" cy="3642388"/>
            <a:chOff x="4611450" y="3151300"/>
            <a:chExt cx="667725" cy="567200"/>
          </a:xfrm>
        </p:grpSpPr>
        <p:sp>
          <p:nvSpPr>
            <p:cNvPr id="2183" name="Google Shape;2183;p37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7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7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7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7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7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7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7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7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7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7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7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7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6" name="Google Shape;2196;p37"/>
          <p:cNvSpPr/>
          <p:nvPr/>
        </p:nvSpPr>
        <p:spPr>
          <a:xfrm>
            <a:off x="3161643" y="-1861624"/>
            <a:ext cx="2820666" cy="282364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953000" y="4629150"/>
            <a:ext cx="4343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www.pantechsolutions.net</a:t>
            </a:r>
          </a:p>
          <a:p>
            <a:pPr>
              <a:defRPr/>
            </a:pPr>
            <a:r>
              <a:rPr lang="en-US" dirty="0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9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2" r:id="rId3"/>
    <p:sldLayoutId id="2147483681" r:id="rId4"/>
    <p:sldLayoutId id="2147483682" r:id="rId5"/>
    <p:sldLayoutId id="2147483683" r:id="rId6"/>
    <p:sldLayoutId id="214748368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40"/>
          <p:cNvSpPr txBox="1">
            <a:spLocks noGrp="1"/>
          </p:cNvSpPr>
          <p:nvPr>
            <p:ph type="ctrTitle"/>
          </p:nvPr>
        </p:nvSpPr>
        <p:spPr>
          <a:xfrm>
            <a:off x="2407444" y="1003821"/>
            <a:ext cx="6736302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Introduction to IoT ,Architecture and Applications</a:t>
            </a:r>
            <a:endParaRPr sz="3600" dirty="0"/>
          </a:p>
        </p:txBody>
      </p:sp>
      <p:sp>
        <p:nvSpPr>
          <p:cNvPr id="2206" name="Google Shape;2206;p40"/>
          <p:cNvSpPr txBox="1">
            <a:spLocks noGrp="1"/>
          </p:cNvSpPr>
          <p:nvPr>
            <p:ph type="subTitle" idx="1"/>
          </p:nvPr>
        </p:nvSpPr>
        <p:spPr>
          <a:xfrm>
            <a:off x="3241963" y="3620121"/>
            <a:ext cx="5140037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1600" dirty="0"/>
              <a:t>EMBEDDED SYSTEM </a:t>
            </a:r>
            <a:r>
              <a:rPr lang="en" sz="1600" dirty="0" smtClean="0"/>
              <a:t>DESIGN &amp; IoT-Master Class</a:t>
            </a:r>
            <a:endParaRPr sz="1600" dirty="0"/>
          </a:p>
        </p:txBody>
      </p:sp>
      <p:sp>
        <p:nvSpPr>
          <p:cNvPr id="2208" name="Google Shape;2208;p40"/>
          <p:cNvSpPr/>
          <p:nvPr/>
        </p:nvSpPr>
        <p:spPr>
          <a:xfrm flipH="1">
            <a:off x="-77280" y="4354934"/>
            <a:ext cx="2785365" cy="2785308"/>
          </a:xfrm>
          <a:custGeom>
            <a:avLst/>
            <a:gdLst/>
            <a:ahLst/>
            <a:cxnLst/>
            <a:rect l="l" t="t" r="r" b="b"/>
            <a:pathLst>
              <a:path w="48967" h="48966" extrusionOk="0">
                <a:moveTo>
                  <a:pt x="24484" y="0"/>
                </a:moveTo>
                <a:lnTo>
                  <a:pt x="23234" y="39"/>
                </a:lnTo>
                <a:lnTo>
                  <a:pt x="21985" y="117"/>
                </a:lnTo>
                <a:lnTo>
                  <a:pt x="20774" y="274"/>
                </a:lnTo>
                <a:lnTo>
                  <a:pt x="19564" y="508"/>
                </a:lnTo>
                <a:lnTo>
                  <a:pt x="18392" y="781"/>
                </a:lnTo>
                <a:lnTo>
                  <a:pt x="17221" y="1094"/>
                </a:lnTo>
                <a:lnTo>
                  <a:pt x="16088" y="1484"/>
                </a:lnTo>
                <a:lnTo>
                  <a:pt x="14956" y="1914"/>
                </a:lnTo>
                <a:lnTo>
                  <a:pt x="13902" y="2421"/>
                </a:lnTo>
                <a:lnTo>
                  <a:pt x="12848" y="2968"/>
                </a:lnTo>
                <a:lnTo>
                  <a:pt x="11793" y="3554"/>
                </a:lnTo>
                <a:lnTo>
                  <a:pt x="10817" y="4178"/>
                </a:lnTo>
                <a:lnTo>
                  <a:pt x="9841" y="4881"/>
                </a:lnTo>
                <a:lnTo>
                  <a:pt x="8943" y="5584"/>
                </a:lnTo>
                <a:lnTo>
                  <a:pt x="8045" y="6365"/>
                </a:lnTo>
                <a:lnTo>
                  <a:pt x="7186" y="7185"/>
                </a:lnTo>
                <a:lnTo>
                  <a:pt x="6366" y="8005"/>
                </a:lnTo>
                <a:lnTo>
                  <a:pt x="5624" y="8903"/>
                </a:lnTo>
                <a:lnTo>
                  <a:pt x="4882" y="9840"/>
                </a:lnTo>
                <a:lnTo>
                  <a:pt x="4179" y="10777"/>
                </a:lnTo>
                <a:lnTo>
                  <a:pt x="3554" y="11793"/>
                </a:lnTo>
                <a:lnTo>
                  <a:pt x="2968" y="12808"/>
                </a:lnTo>
                <a:lnTo>
                  <a:pt x="2422" y="13862"/>
                </a:lnTo>
                <a:lnTo>
                  <a:pt x="1953" y="14955"/>
                </a:lnTo>
                <a:lnTo>
                  <a:pt x="1485" y="16049"/>
                </a:lnTo>
                <a:lnTo>
                  <a:pt x="1133" y="17181"/>
                </a:lnTo>
                <a:lnTo>
                  <a:pt x="782" y="18353"/>
                </a:lnTo>
                <a:lnTo>
                  <a:pt x="508" y="19563"/>
                </a:lnTo>
                <a:lnTo>
                  <a:pt x="313" y="20734"/>
                </a:lnTo>
                <a:lnTo>
                  <a:pt x="157" y="21984"/>
                </a:lnTo>
                <a:lnTo>
                  <a:pt x="40" y="23234"/>
                </a:lnTo>
                <a:lnTo>
                  <a:pt x="1" y="24483"/>
                </a:lnTo>
                <a:lnTo>
                  <a:pt x="40" y="25733"/>
                </a:lnTo>
                <a:lnTo>
                  <a:pt x="157" y="26982"/>
                </a:lnTo>
                <a:lnTo>
                  <a:pt x="313" y="28193"/>
                </a:lnTo>
                <a:lnTo>
                  <a:pt x="508" y="29403"/>
                </a:lnTo>
                <a:lnTo>
                  <a:pt x="782" y="30613"/>
                </a:lnTo>
                <a:lnTo>
                  <a:pt x="1133" y="31746"/>
                </a:lnTo>
                <a:lnTo>
                  <a:pt x="1485" y="32917"/>
                </a:lnTo>
                <a:lnTo>
                  <a:pt x="1953" y="34011"/>
                </a:lnTo>
                <a:lnTo>
                  <a:pt x="2422" y="35104"/>
                </a:lnTo>
                <a:lnTo>
                  <a:pt x="2968" y="36158"/>
                </a:lnTo>
                <a:lnTo>
                  <a:pt x="3554" y="37173"/>
                </a:lnTo>
                <a:lnTo>
                  <a:pt x="4179" y="38150"/>
                </a:lnTo>
                <a:lnTo>
                  <a:pt x="4882" y="39126"/>
                </a:lnTo>
                <a:lnTo>
                  <a:pt x="5624" y="40063"/>
                </a:lnTo>
                <a:lnTo>
                  <a:pt x="6366" y="40922"/>
                </a:lnTo>
                <a:lnTo>
                  <a:pt x="7186" y="41781"/>
                </a:lnTo>
                <a:lnTo>
                  <a:pt x="8045" y="42601"/>
                </a:lnTo>
                <a:lnTo>
                  <a:pt x="8943" y="43382"/>
                </a:lnTo>
                <a:lnTo>
                  <a:pt x="9841" y="44085"/>
                </a:lnTo>
                <a:lnTo>
                  <a:pt x="10817" y="44788"/>
                </a:lnTo>
                <a:lnTo>
                  <a:pt x="11793" y="45412"/>
                </a:lnTo>
                <a:lnTo>
                  <a:pt x="12848" y="45998"/>
                </a:lnTo>
                <a:lnTo>
                  <a:pt x="13902" y="46545"/>
                </a:lnTo>
                <a:lnTo>
                  <a:pt x="14956" y="47052"/>
                </a:lnTo>
                <a:lnTo>
                  <a:pt x="16088" y="47482"/>
                </a:lnTo>
                <a:lnTo>
                  <a:pt x="17221" y="47872"/>
                </a:lnTo>
                <a:lnTo>
                  <a:pt x="18392" y="48185"/>
                </a:lnTo>
                <a:lnTo>
                  <a:pt x="19564" y="48458"/>
                </a:lnTo>
                <a:lnTo>
                  <a:pt x="20774" y="48692"/>
                </a:lnTo>
                <a:lnTo>
                  <a:pt x="21985" y="48849"/>
                </a:lnTo>
                <a:lnTo>
                  <a:pt x="23234" y="48927"/>
                </a:lnTo>
                <a:lnTo>
                  <a:pt x="24484" y="48966"/>
                </a:lnTo>
                <a:lnTo>
                  <a:pt x="25772" y="48927"/>
                </a:lnTo>
                <a:lnTo>
                  <a:pt x="26983" y="48849"/>
                </a:lnTo>
                <a:lnTo>
                  <a:pt x="28232" y="48692"/>
                </a:lnTo>
                <a:lnTo>
                  <a:pt x="29443" y="48458"/>
                </a:lnTo>
                <a:lnTo>
                  <a:pt x="30614" y="48185"/>
                </a:lnTo>
                <a:lnTo>
                  <a:pt x="31786" y="47872"/>
                </a:lnTo>
                <a:lnTo>
                  <a:pt x="32918" y="47482"/>
                </a:lnTo>
                <a:lnTo>
                  <a:pt x="34011" y="47052"/>
                </a:lnTo>
                <a:lnTo>
                  <a:pt x="35105" y="46545"/>
                </a:lnTo>
                <a:lnTo>
                  <a:pt x="36159" y="45998"/>
                </a:lnTo>
                <a:lnTo>
                  <a:pt x="37174" y="45412"/>
                </a:lnTo>
                <a:lnTo>
                  <a:pt x="38189" y="44788"/>
                </a:lnTo>
                <a:lnTo>
                  <a:pt x="39127" y="44085"/>
                </a:lnTo>
                <a:lnTo>
                  <a:pt x="40064" y="43382"/>
                </a:lnTo>
                <a:lnTo>
                  <a:pt x="40962" y="42601"/>
                </a:lnTo>
                <a:lnTo>
                  <a:pt x="41821" y="41781"/>
                </a:lnTo>
                <a:lnTo>
                  <a:pt x="42602" y="40922"/>
                </a:lnTo>
                <a:lnTo>
                  <a:pt x="43383" y="40063"/>
                </a:lnTo>
                <a:lnTo>
                  <a:pt x="44125" y="39126"/>
                </a:lnTo>
                <a:lnTo>
                  <a:pt x="44788" y="38150"/>
                </a:lnTo>
                <a:lnTo>
                  <a:pt x="45452" y="37173"/>
                </a:lnTo>
                <a:lnTo>
                  <a:pt x="46038" y="36158"/>
                </a:lnTo>
                <a:lnTo>
                  <a:pt x="46546" y="35104"/>
                </a:lnTo>
                <a:lnTo>
                  <a:pt x="47053" y="34011"/>
                </a:lnTo>
                <a:lnTo>
                  <a:pt x="47483" y="32917"/>
                </a:lnTo>
                <a:lnTo>
                  <a:pt x="47873" y="31746"/>
                </a:lnTo>
                <a:lnTo>
                  <a:pt x="48225" y="30613"/>
                </a:lnTo>
                <a:lnTo>
                  <a:pt x="48498" y="29403"/>
                </a:lnTo>
                <a:lnTo>
                  <a:pt x="48693" y="28193"/>
                </a:lnTo>
                <a:lnTo>
                  <a:pt x="48849" y="26982"/>
                </a:lnTo>
                <a:lnTo>
                  <a:pt x="48966" y="25733"/>
                </a:lnTo>
                <a:lnTo>
                  <a:pt x="48966" y="24483"/>
                </a:lnTo>
                <a:lnTo>
                  <a:pt x="48966" y="23234"/>
                </a:lnTo>
                <a:lnTo>
                  <a:pt x="48849" y="21984"/>
                </a:lnTo>
                <a:lnTo>
                  <a:pt x="48693" y="20734"/>
                </a:lnTo>
                <a:lnTo>
                  <a:pt x="48498" y="19563"/>
                </a:lnTo>
                <a:lnTo>
                  <a:pt x="48225" y="18353"/>
                </a:lnTo>
                <a:lnTo>
                  <a:pt x="47873" y="17181"/>
                </a:lnTo>
                <a:lnTo>
                  <a:pt x="47483" y="16049"/>
                </a:lnTo>
                <a:lnTo>
                  <a:pt x="47053" y="14955"/>
                </a:lnTo>
                <a:lnTo>
                  <a:pt x="46546" y="13862"/>
                </a:lnTo>
                <a:lnTo>
                  <a:pt x="46038" y="12808"/>
                </a:lnTo>
                <a:lnTo>
                  <a:pt x="45452" y="11793"/>
                </a:lnTo>
                <a:lnTo>
                  <a:pt x="44788" y="10777"/>
                </a:lnTo>
                <a:lnTo>
                  <a:pt x="44125" y="9840"/>
                </a:lnTo>
                <a:lnTo>
                  <a:pt x="43383" y="8903"/>
                </a:lnTo>
                <a:lnTo>
                  <a:pt x="42602" y="8005"/>
                </a:lnTo>
                <a:lnTo>
                  <a:pt x="41821" y="7185"/>
                </a:lnTo>
                <a:lnTo>
                  <a:pt x="40962" y="6365"/>
                </a:lnTo>
                <a:lnTo>
                  <a:pt x="40064" y="5584"/>
                </a:lnTo>
                <a:lnTo>
                  <a:pt x="39127" y="4881"/>
                </a:lnTo>
                <a:lnTo>
                  <a:pt x="38189" y="4178"/>
                </a:lnTo>
                <a:lnTo>
                  <a:pt x="37174" y="3554"/>
                </a:lnTo>
                <a:lnTo>
                  <a:pt x="36159" y="2968"/>
                </a:lnTo>
                <a:lnTo>
                  <a:pt x="35105" y="2421"/>
                </a:lnTo>
                <a:lnTo>
                  <a:pt x="34011" y="1914"/>
                </a:lnTo>
                <a:lnTo>
                  <a:pt x="32918" y="1484"/>
                </a:lnTo>
                <a:lnTo>
                  <a:pt x="31786" y="1094"/>
                </a:lnTo>
                <a:lnTo>
                  <a:pt x="30614" y="781"/>
                </a:lnTo>
                <a:lnTo>
                  <a:pt x="29443" y="508"/>
                </a:lnTo>
                <a:lnTo>
                  <a:pt x="28232" y="274"/>
                </a:lnTo>
                <a:lnTo>
                  <a:pt x="26983" y="117"/>
                </a:lnTo>
                <a:lnTo>
                  <a:pt x="25772" y="39"/>
                </a:lnTo>
                <a:lnTo>
                  <a:pt x="24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9" name="Google Shape;2209;p40"/>
          <p:cNvGrpSpPr/>
          <p:nvPr/>
        </p:nvGrpSpPr>
        <p:grpSpPr>
          <a:xfrm flipH="1">
            <a:off x="-352355" y="3454401"/>
            <a:ext cx="1051274" cy="787312"/>
            <a:chOff x="3585475" y="1537675"/>
            <a:chExt cx="649175" cy="486175"/>
          </a:xfrm>
        </p:grpSpPr>
        <p:sp>
          <p:nvSpPr>
            <p:cNvPr id="2210" name="Google Shape;2210;p40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0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0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0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0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0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0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0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0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0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0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0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40"/>
          <p:cNvGrpSpPr/>
          <p:nvPr/>
        </p:nvGrpSpPr>
        <p:grpSpPr>
          <a:xfrm flipH="1">
            <a:off x="197795" y="211850"/>
            <a:ext cx="656180" cy="633875"/>
            <a:chOff x="2556550" y="3309450"/>
            <a:chExt cx="545725" cy="527175"/>
          </a:xfrm>
        </p:grpSpPr>
        <p:sp>
          <p:nvSpPr>
            <p:cNvPr id="2231" name="Google Shape;2231;p40"/>
            <p:cNvSpPr/>
            <p:nvPr/>
          </p:nvSpPr>
          <p:spPr>
            <a:xfrm>
              <a:off x="2556550" y="3440250"/>
              <a:ext cx="396375" cy="396375"/>
            </a:xfrm>
            <a:custGeom>
              <a:avLst/>
              <a:gdLst/>
              <a:ahLst/>
              <a:cxnLst/>
              <a:rect l="l" t="t" r="r" b="b"/>
              <a:pathLst>
                <a:path w="15855" h="15855" extrusionOk="0">
                  <a:moveTo>
                    <a:pt x="1" y="1"/>
                  </a:moveTo>
                  <a:lnTo>
                    <a:pt x="1" y="15854"/>
                  </a:lnTo>
                  <a:lnTo>
                    <a:pt x="15854" y="15854"/>
                  </a:lnTo>
                  <a:lnTo>
                    <a:pt x="15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2704950" y="3309450"/>
              <a:ext cx="397325" cy="396350"/>
            </a:xfrm>
            <a:custGeom>
              <a:avLst/>
              <a:gdLst/>
              <a:ahLst/>
              <a:cxnLst/>
              <a:rect l="l" t="t" r="r" b="b"/>
              <a:pathLst>
                <a:path w="15893" h="15854" fill="none" extrusionOk="0">
                  <a:moveTo>
                    <a:pt x="15893" y="15854"/>
                  </a:moveTo>
                  <a:lnTo>
                    <a:pt x="0" y="15854"/>
                  </a:lnTo>
                  <a:lnTo>
                    <a:pt x="0" y="0"/>
                  </a:lnTo>
                  <a:lnTo>
                    <a:pt x="15893" y="0"/>
                  </a:lnTo>
                  <a:lnTo>
                    <a:pt x="15893" y="15854"/>
                  </a:lnTo>
                  <a:close/>
                </a:path>
              </a:pathLst>
            </a:custGeom>
            <a:noFill/>
            <a:ln w="1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3" name="Google Shape;2233;p40"/>
          <p:cNvSpPr/>
          <p:nvPr/>
        </p:nvSpPr>
        <p:spPr>
          <a:xfrm>
            <a:off x="7424746" y="369925"/>
            <a:ext cx="17190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accent4"/>
                </a:solidFill>
                <a:latin typeface="Montserrat" panose="00000500000000000000" pitchFamily="2" charset="0"/>
                <a:ea typeface="Karla Regular"/>
                <a:cs typeface="Karla Regular"/>
                <a:sym typeface="Karla Regular"/>
              </a:rPr>
              <a:t>         DAY 5</a:t>
            </a:r>
            <a:endParaRPr sz="100" b="1" dirty="0">
              <a:latin typeface="Montserrat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19" y="1070028"/>
            <a:ext cx="1174118" cy="1102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335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Challenges of IoT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819150"/>
            <a:ext cx="5859945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2541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IoT Features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64" y="1152525"/>
            <a:ext cx="8053472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6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IoT Features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297" y="1115287"/>
            <a:ext cx="7086932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12" y="2583873"/>
            <a:ext cx="2360463" cy="15736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713" y="2583873"/>
            <a:ext cx="1721677" cy="155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0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IoT Features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196" y="1212850"/>
            <a:ext cx="8002664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8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IoT Features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298" y="1152525"/>
            <a:ext cx="8007403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41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IoT Features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212850"/>
            <a:ext cx="7342936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29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IoT Features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212850"/>
            <a:ext cx="6899065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5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IoT Features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239" y="1212850"/>
            <a:ext cx="8210976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8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63313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IoT Architecture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99" y="1024430"/>
            <a:ext cx="7848627" cy="36416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44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699" y="263313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IoT </a:t>
            </a:r>
            <a:r>
              <a:rPr lang="en-US" dirty="0" smtClean="0">
                <a:solidFill>
                  <a:srgbClr val="FF0000"/>
                </a:solidFill>
              </a:rPr>
              <a:t>Architecture -5 Layers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146" y="981447"/>
            <a:ext cx="7689261" cy="37620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 smtClean="0">
                <a:solidFill>
                  <a:schemeClr val="tx2"/>
                </a:solidFill>
                <a:latin typeface="Fire sans extra"/>
              </a:rPr>
              <a:t>What You will learn Today?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352550"/>
            <a:ext cx="7924800" cy="23574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IoT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Trends, Challenges, IoT Architecture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err="1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IoT</a:t>
            </a: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Taxonomy</a:t>
            </a:r>
          </a:p>
          <a:p>
            <a:pPr>
              <a:buFont typeface="Wingdings" pitchFamily="2" charset="2"/>
              <a:buChar char="ü"/>
            </a:pPr>
            <a:r>
              <a:rPr lang="en-IN" sz="2000" b="1" dirty="0" smtClean="0">
                <a:solidFill>
                  <a:schemeClr val="bg1"/>
                </a:solidFill>
              </a:rPr>
              <a:t>AI+IOT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chemeClr val="bg1"/>
                </a:solidFill>
                <a:ea typeface="Roboto" panose="02000000000000000000" pitchFamily="2" charset="0"/>
              </a:rPr>
              <a:t>IoT Applications</a:t>
            </a: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Thing speak and How it works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AWS </a:t>
            </a:r>
            <a:r>
              <a:rPr lang="en-US" sz="2000" b="1" dirty="0" err="1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IoT</a:t>
            </a: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How it works</a:t>
            </a:r>
          </a:p>
          <a:p>
            <a:endParaRPr lang="en-US" sz="2000" b="1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sz="2000" b="1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4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282" y="195643"/>
            <a:ext cx="8520600" cy="5727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Cloud Computing in IoT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282" y="935759"/>
            <a:ext cx="7186010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76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FOG Computing in IoT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806" y="1115287"/>
            <a:ext cx="6487954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4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FOG Computing in IoT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115287"/>
            <a:ext cx="6759913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9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IoT </a:t>
            </a:r>
            <a:r>
              <a:rPr lang="en-US" b="1" dirty="0" err="1" smtClean="0">
                <a:solidFill>
                  <a:srgbClr val="FF0000"/>
                </a:solidFill>
              </a:rPr>
              <a:t>Taxonmy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545" y="1212850"/>
            <a:ext cx="7965420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4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Perception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797" y="1212850"/>
            <a:ext cx="7515859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22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07456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Preprocessing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597" y="1066796"/>
            <a:ext cx="7403425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Communication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903" y="1212850"/>
            <a:ext cx="7131684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5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Middleware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865" y="1212850"/>
            <a:ext cx="6845980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80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IoT Operating system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769" y="1152525"/>
            <a:ext cx="6960461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Why AI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 smtClean="0">
                <a:solidFill>
                  <a:srgbClr val="FF0000"/>
                </a:solidFill>
              </a:rPr>
              <a:t>IoT 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895350"/>
            <a:ext cx="75438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028950"/>
            <a:ext cx="5943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1822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45" y="263288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Mindset Lesson for the Day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46" y="1083202"/>
            <a:ext cx="8520600" cy="3416400"/>
          </a:xfrm>
        </p:spPr>
        <p:txBody>
          <a:bodyPr/>
          <a:lstStyle/>
          <a:p>
            <a:r>
              <a:rPr lang="en-US" sz="2000" b="1" dirty="0" smtClean="0"/>
              <a:t>Your Environment is stronger than your will power</a:t>
            </a:r>
          </a:p>
          <a:p>
            <a:pPr marL="139700" indent="0">
              <a:buNone/>
            </a:pPr>
            <a:endParaRPr lang="en-US" sz="2000" b="1" dirty="0" smtClean="0"/>
          </a:p>
          <a:p>
            <a:r>
              <a:rPr lang="en-US" sz="2000" b="1" dirty="0" smtClean="0"/>
              <a:t>Exercise</a:t>
            </a:r>
          </a:p>
          <a:p>
            <a:pPr marL="139700" indent="0">
              <a:buNone/>
            </a:pPr>
            <a:r>
              <a:rPr lang="en-US" sz="2000" dirty="0"/>
              <a:t>Write down everything you can think of that would improve your current work environment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www.pantechsolutions.net</a:t>
            </a:r>
          </a:p>
          <a:p>
            <a:pPr>
              <a:defRPr/>
            </a:pPr>
            <a:r>
              <a:rPr lang="en-US" dirty="0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Applications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" y="1115287"/>
            <a:ext cx="7207825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5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What is Thingspeak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21373" y="1152525"/>
            <a:ext cx="8101253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4398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8520600" cy="572700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Thingspeak</a:t>
            </a:r>
            <a:r>
              <a:rPr lang="en-US" dirty="0" smtClean="0">
                <a:solidFill>
                  <a:srgbClr val="FF0000"/>
                </a:solidFill>
              </a:rPr>
              <a:t>-Collecting data using Channels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06875" y="1276349"/>
            <a:ext cx="7730250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4628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Create an Account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819150"/>
            <a:ext cx="42672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124200" y="4248150"/>
            <a:ext cx="2024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https://thingspeak.com/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1" y="819151"/>
            <a:ext cx="4038599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8911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575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Home Page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123950"/>
            <a:ext cx="572249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8667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520600" cy="572700"/>
          </a:xfrm>
        </p:spPr>
        <p:txBody>
          <a:bodyPr/>
          <a:lstStyle/>
          <a:p>
            <a:r>
              <a:rPr lang="en-US" dirty="0" smtClean="0"/>
              <a:t>Channel Dashboard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895350"/>
            <a:ext cx="5415718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195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5750"/>
            <a:ext cx="8520600" cy="572700"/>
          </a:xfrm>
        </p:spPr>
        <p:txBody>
          <a:bodyPr/>
          <a:lstStyle/>
          <a:p>
            <a:r>
              <a:rPr lang="en-US" dirty="0" smtClean="0"/>
              <a:t>Create fields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1" y="1047750"/>
            <a:ext cx="59436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286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520600" cy="572700"/>
          </a:xfrm>
        </p:spPr>
        <p:txBody>
          <a:bodyPr/>
          <a:lstStyle/>
          <a:p>
            <a:r>
              <a:rPr lang="en-US" dirty="0" smtClean="0"/>
              <a:t>channel Created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123950"/>
            <a:ext cx="5964524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6065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8520600" cy="572700"/>
          </a:xfrm>
        </p:spPr>
        <p:txBody>
          <a:bodyPr/>
          <a:lstStyle/>
          <a:p>
            <a:r>
              <a:rPr lang="en-US" dirty="0" smtClean="0"/>
              <a:t>Create a template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819150"/>
            <a:ext cx="5508366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8023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520600" cy="572700"/>
          </a:xfrm>
        </p:spPr>
        <p:txBody>
          <a:bodyPr/>
          <a:lstStyle/>
          <a:p>
            <a:r>
              <a:rPr lang="en-US" dirty="0" smtClean="0"/>
              <a:t>Read and Write API Keys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047750"/>
            <a:ext cx="580578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895350"/>
            <a:ext cx="2819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5115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 is Internet of Things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172325"/>
            <a:ext cx="8521700" cy="33767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33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8520600" cy="572700"/>
          </a:xfrm>
        </p:spPr>
        <p:txBody>
          <a:bodyPr/>
          <a:lstStyle/>
          <a:p>
            <a:r>
              <a:rPr lang="en-US" dirty="0" smtClean="0"/>
              <a:t>API Key Settings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123950"/>
            <a:ext cx="3380148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5453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AWS </a:t>
            </a:r>
            <a:r>
              <a:rPr lang="en-US" dirty="0" err="1" smtClean="0"/>
              <a:t>IoT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36" y="1115237"/>
            <a:ext cx="6761045" cy="3416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09655" y="2667000"/>
            <a:ext cx="2230581" cy="207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91" y="1367341"/>
            <a:ext cx="5632845" cy="25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0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AWS </a:t>
            </a:r>
            <a:r>
              <a:rPr lang="en-US" dirty="0" err="1" smtClean="0"/>
              <a:t>IoT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139" y="1212850"/>
            <a:ext cx="6824485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89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39" y="1115287"/>
            <a:ext cx="8444322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7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88" y="-18449"/>
            <a:ext cx="8520600" cy="572700"/>
          </a:xfrm>
        </p:spPr>
        <p:txBody>
          <a:bodyPr/>
          <a:lstStyle/>
          <a:p>
            <a:r>
              <a:rPr lang="en-US" dirty="0"/>
              <a:t>How it Works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788" y="731375"/>
            <a:ext cx="6467502" cy="37206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2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LG –Smart Home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308484"/>
            <a:ext cx="8521700" cy="310438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18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352550"/>
            <a:ext cx="7924800" cy="23574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IoT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Trends, Challenges, IoT Architecture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err="1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Iot</a:t>
            </a: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Taxonomy</a:t>
            </a:r>
          </a:p>
          <a:p>
            <a:pPr>
              <a:buFont typeface="Wingdings" pitchFamily="2" charset="2"/>
              <a:buChar char="ü"/>
            </a:pPr>
            <a:r>
              <a:rPr lang="en-IN" sz="2000" b="1" dirty="0" smtClean="0">
                <a:solidFill>
                  <a:schemeClr val="bg1"/>
                </a:solidFill>
              </a:rPr>
              <a:t>AI+IOT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chemeClr val="bg1"/>
                </a:solidFill>
                <a:ea typeface="Roboto" panose="02000000000000000000" pitchFamily="2" charset="0"/>
              </a:rPr>
              <a:t>IoT Applications</a:t>
            </a:r>
            <a:endParaRPr lang="en-US" sz="20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Thing speak and How it works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AWS </a:t>
            </a:r>
            <a:r>
              <a:rPr lang="en-US" sz="2000" b="1" dirty="0" err="1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IoT</a:t>
            </a: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How it works</a:t>
            </a:r>
          </a:p>
          <a:p>
            <a:endParaRPr lang="en-US" sz="2000" b="1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sz="2000" b="1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54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849" y="2013573"/>
            <a:ext cx="7704000" cy="572700"/>
          </a:xfrm>
        </p:spPr>
        <p:txBody>
          <a:bodyPr/>
          <a:lstStyle/>
          <a:p>
            <a:r>
              <a:rPr lang="en-US" sz="7200" dirty="0" smtClean="0">
                <a:solidFill>
                  <a:schemeClr val="tx2"/>
                </a:solidFill>
              </a:rPr>
              <a:t>Thank You</a:t>
            </a:r>
            <a:endParaRPr lang="en-IN" sz="7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21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What is Internet of Things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186253"/>
            <a:ext cx="8521700" cy="33488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98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Why do we need IoT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036" y="1152525"/>
            <a:ext cx="8019927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0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Benefits of IoT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Efficient Resource Utilization</a:t>
            </a:r>
          </a:p>
          <a:p>
            <a:r>
              <a:rPr lang="en-US" sz="2400" dirty="0" smtClean="0"/>
              <a:t>Minimizing Human Effort</a:t>
            </a:r>
          </a:p>
          <a:p>
            <a:r>
              <a:rPr lang="en-US" sz="2400" dirty="0" smtClean="0"/>
              <a:t>Saves Time</a:t>
            </a:r>
          </a:p>
          <a:p>
            <a:r>
              <a:rPr lang="en-US" sz="2400" dirty="0" smtClean="0"/>
              <a:t>Development of AI through </a:t>
            </a:r>
            <a:r>
              <a:rPr lang="en-US" sz="2400" dirty="0" err="1" smtClean="0"/>
              <a:t>IoT</a:t>
            </a:r>
            <a:r>
              <a:rPr lang="en-US" sz="2400" dirty="0" smtClean="0"/>
              <a:t>(Personal assistant like </a:t>
            </a:r>
            <a:r>
              <a:rPr lang="en-US" sz="2400" dirty="0" err="1" smtClean="0"/>
              <a:t>siri,alexa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Improved Security</a:t>
            </a:r>
          </a:p>
          <a:p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19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Trends Driving IoT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26630" y="1152525"/>
            <a:ext cx="749074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7035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Markets Driven by IoT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74072" y="923059"/>
            <a:ext cx="6515568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646218" y="1177636"/>
            <a:ext cx="3650673" cy="484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50 Billion Devices will be connected to internet in 2025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143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Mathematics Subject for Middle School - 6th Grade: Algebra by Slidesgo">
  <a:themeElements>
    <a:clrScheme name="Simple Light">
      <a:dk1>
        <a:srgbClr val="191919"/>
      </a:dk1>
      <a:lt1>
        <a:srgbClr val="07246E"/>
      </a:lt1>
      <a:dk2>
        <a:srgbClr val="0F327F"/>
      </a:dk2>
      <a:lt2>
        <a:srgbClr val="FF3141"/>
      </a:lt2>
      <a:accent1>
        <a:srgbClr val="FFB400"/>
      </a:accent1>
      <a:accent2>
        <a:srgbClr val="00B6FF"/>
      </a:accent2>
      <a:accent3>
        <a:srgbClr val="EDEDED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3155</TotalTime>
  <Words>448</Words>
  <Application>Microsoft Office PowerPoint</Application>
  <PresentationFormat>On-screen Show (16:9)</PresentationFormat>
  <Paragraphs>136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Fire sans extra</vt:lpstr>
      <vt:lpstr>Nunito</vt:lpstr>
      <vt:lpstr>Karla Regular</vt:lpstr>
      <vt:lpstr>Wingdings</vt:lpstr>
      <vt:lpstr>Roboto</vt:lpstr>
      <vt:lpstr>Arial</vt:lpstr>
      <vt:lpstr>Montserrat</vt:lpstr>
      <vt:lpstr>Mathematics Subject for Middle School - 6th Grade: Algebra by Slidesgo</vt:lpstr>
      <vt:lpstr>Introduction to IoT ,Architecture and Applications</vt:lpstr>
      <vt:lpstr>PowerPoint Presentation</vt:lpstr>
      <vt:lpstr>Mindset Lesson for the Day</vt:lpstr>
      <vt:lpstr>What is Internet of Things</vt:lpstr>
      <vt:lpstr>What is Internet of Things</vt:lpstr>
      <vt:lpstr>Why do we need IoT</vt:lpstr>
      <vt:lpstr>Benefits of IoT</vt:lpstr>
      <vt:lpstr>Trends Driving IoT</vt:lpstr>
      <vt:lpstr>Markets Driven by IoT</vt:lpstr>
      <vt:lpstr>Challenges of IoT</vt:lpstr>
      <vt:lpstr>IoT Features</vt:lpstr>
      <vt:lpstr>IoT Features</vt:lpstr>
      <vt:lpstr>IoT Features</vt:lpstr>
      <vt:lpstr>IoT Features</vt:lpstr>
      <vt:lpstr>IoT Features</vt:lpstr>
      <vt:lpstr>IoT Features</vt:lpstr>
      <vt:lpstr>IoT Features</vt:lpstr>
      <vt:lpstr>IoT Architecture</vt:lpstr>
      <vt:lpstr>IoT Architecture -5 Layers</vt:lpstr>
      <vt:lpstr>Cloud Computing in IoT</vt:lpstr>
      <vt:lpstr>FOG Computing in IoT</vt:lpstr>
      <vt:lpstr>FOG Computing in IoT</vt:lpstr>
      <vt:lpstr>IoT Taxonmy</vt:lpstr>
      <vt:lpstr>Perception</vt:lpstr>
      <vt:lpstr>Preprocessing</vt:lpstr>
      <vt:lpstr>Communication</vt:lpstr>
      <vt:lpstr>Middleware</vt:lpstr>
      <vt:lpstr>IoT Operating system</vt:lpstr>
      <vt:lpstr>Why AI +IoT ?</vt:lpstr>
      <vt:lpstr>Applications</vt:lpstr>
      <vt:lpstr>What is Thingspeak</vt:lpstr>
      <vt:lpstr>Thingspeak-Collecting data using Channels</vt:lpstr>
      <vt:lpstr>Create an Account</vt:lpstr>
      <vt:lpstr>Home Page </vt:lpstr>
      <vt:lpstr>Channel Dashboard</vt:lpstr>
      <vt:lpstr>Create fields</vt:lpstr>
      <vt:lpstr>channel Created</vt:lpstr>
      <vt:lpstr>Create a template</vt:lpstr>
      <vt:lpstr>Read and Write API Keys</vt:lpstr>
      <vt:lpstr>API Key Settings</vt:lpstr>
      <vt:lpstr>What is AWS IoT</vt:lpstr>
      <vt:lpstr>Why AWS IoT</vt:lpstr>
      <vt:lpstr>How it Works</vt:lpstr>
      <vt:lpstr>How it Works</vt:lpstr>
      <vt:lpstr>LG –Smart Home</vt:lpstr>
      <vt:lpstr>Recap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 DESIGN &amp; IoT</dc:title>
  <dc:creator>jeeva rajan</dc:creator>
  <cp:lastModifiedBy>PANTECH</cp:lastModifiedBy>
  <cp:revision>209</cp:revision>
  <dcterms:modified xsi:type="dcterms:W3CDTF">2021-06-26T13:19:40Z</dcterms:modified>
</cp:coreProperties>
</file>